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9" r:id="rId4"/>
    <p:sldId id="266" r:id="rId5"/>
    <p:sldId id="265" r:id="rId6"/>
    <p:sldId id="260" r:id="rId7"/>
    <p:sldId id="268" r:id="rId8"/>
    <p:sldId id="269" r:id="rId9"/>
    <p:sldId id="270" r:id="rId10"/>
    <p:sldId id="264" r:id="rId11"/>
    <p:sldId id="271" r:id="rId12"/>
    <p:sldId id="276" r:id="rId13"/>
    <p:sldId id="272" r:id="rId14"/>
    <p:sldId id="275" r:id="rId15"/>
    <p:sldId id="277" r:id="rId16"/>
    <p:sldId id="274" r:id="rId17"/>
    <p:sldId id="273" r:id="rId18"/>
    <p:sldId id="281" r:id="rId19"/>
    <p:sldId id="282" r:id="rId20"/>
    <p:sldId id="288" r:id="rId21"/>
    <p:sldId id="283" r:id="rId22"/>
    <p:sldId id="284" r:id="rId23"/>
    <p:sldId id="285" r:id="rId24"/>
    <p:sldId id="267" r:id="rId25"/>
    <p:sldId id="287" r:id="rId26"/>
    <p:sldId id="289" r:id="rId27"/>
    <p:sldId id="279" r:id="rId28"/>
    <p:sldId id="280" r:id="rId29"/>
    <p:sldId id="262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790"/>
    <a:srgbClr val="B05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768" autoAdjust="0"/>
  </p:normalViewPr>
  <p:slideViewPr>
    <p:cSldViewPr snapToGrid="0">
      <p:cViewPr varScale="1">
        <p:scale>
          <a:sx n="92" d="100"/>
          <a:sy n="92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F7329-2173-481B-8765-133F0006957E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25F3F-5905-4BFD-BA0F-22ACCAB95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1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24BA-BF3D-4A41-B294-D4F9C437224E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3D53D-9038-49C6-9EB5-595D44E7D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6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avoids the dependency errors by not even attempting to migrate them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3D53D-9038-49C6-9EB5-595D44E7D9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0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3D53D-9038-49C6-9EB5-595D44E7D9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4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farm5.staticflickr.com/4035/4327138207_e364b727aa_o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" y="1"/>
            <a:ext cx="121888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0" y="3239679"/>
            <a:ext cx="5343077" cy="1458097"/>
          </a:xfrm>
          <a:prstGeom prst="rect">
            <a:avLst/>
          </a:prstGeom>
          <a:solidFill>
            <a:srgbClr val="0D579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6334897"/>
            <a:ext cx="12192000" cy="52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979239" y="6414531"/>
            <a:ext cx="615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D5790"/>
                </a:solidFill>
              </a:rPr>
              <a:t>SharePoint Saturday Belgium 2017 • October 21 </a:t>
            </a:r>
            <a:r>
              <a:rPr lang="en-US" baseline="0" dirty="0">
                <a:solidFill>
                  <a:srgbClr val="0D5790"/>
                </a:solidFill>
              </a:rPr>
              <a:t>• Brussels</a:t>
            </a:r>
            <a:endParaRPr lang="en-US" dirty="0">
              <a:solidFill>
                <a:srgbClr val="0D5790"/>
              </a:solidFill>
            </a:endParaRPr>
          </a:p>
        </p:txBody>
      </p:sp>
      <p:pic>
        <p:nvPicPr>
          <p:cNvPr id="2052" name="Picture 4" descr="https://pbs.twimg.com/profile_images/509615378012463104/NP5rCrqH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018" y="6414531"/>
            <a:ext cx="403447" cy="36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7101016" y="6414531"/>
            <a:ext cx="4670854" cy="366584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baseline="0">
                <a:solidFill>
                  <a:srgbClr val="0D5790"/>
                </a:solidFill>
              </a:defRPr>
            </a:lvl1pPr>
          </a:lstStyle>
          <a:p>
            <a:pPr lvl="0"/>
            <a:r>
              <a:rPr lang="en-US" dirty="0"/>
              <a:t>Track: </a:t>
            </a:r>
            <a:r>
              <a:rPr lang="en-US" dirty="0" err="1"/>
              <a:t>TrackName</a:t>
            </a:r>
            <a:r>
              <a:rPr lang="en-US" dirty="0"/>
              <a:t> | Level: 200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0" y="4925125"/>
            <a:ext cx="4003589" cy="7705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52018" y="3239679"/>
            <a:ext cx="4586009" cy="1445740"/>
          </a:xfr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80010" y="5063128"/>
            <a:ext cx="3408249" cy="494523"/>
          </a:xfrm>
        </p:spPr>
        <p:txBody>
          <a:bodyPr anchor="ctr">
            <a:noAutofit/>
          </a:bodyPr>
          <a:lstStyle>
            <a:lvl1pPr marL="0" indent="0">
              <a:buNone/>
              <a:defRPr sz="2000" baseline="0">
                <a:solidFill>
                  <a:srgbClr val="0D5790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281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6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17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0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97864508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7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4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3984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Platinum</a:t>
                      </a:r>
                    </a:p>
                  </a:txBody>
                  <a:tcPr marL="91416" marR="91416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302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marL="91416" marR="91416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4473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 marL="91416" marR="91416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marL="91416" marR="91416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9542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Silver</a:t>
                      </a:r>
                    </a:p>
                  </a:txBody>
                  <a:tcPr marL="91416" marR="91416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marL="91416" marR="91416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2" descr="http://www.spsevents.org/city/Brussels/Brussels2017/SPSSponsorLogos/dox42-logo_trans.png">
            <a:extLst>
              <a:ext uri="{FF2B5EF4-FFF2-40B4-BE49-F238E27FC236}">
                <a16:creationId xmlns:a16="http://schemas.microsoft.com/office/drawing/2014/main" id="{8E3A43A7-C10F-417F-BD57-A322BA2C3F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320" y="398405"/>
            <a:ext cx="2721293" cy="9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voteamcareers.com/wp-content/uploads/2017/04/devoteam_logo_rvb_380x380.jpg">
            <a:extLst>
              <a:ext uri="{FF2B5EF4-FFF2-40B4-BE49-F238E27FC236}">
                <a16:creationId xmlns:a16="http://schemas.microsoft.com/office/drawing/2014/main" id="{2D8E752A-5D6B-48CC-B27F-4833BC2902D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3813" y="398405"/>
            <a:ext cx="3619500" cy="11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fi.world/assets/gfi-informatique-logo.jpg?0b37fe6bcaca96811b594d9dff43f2a2">
            <a:extLst>
              <a:ext uri="{FF2B5EF4-FFF2-40B4-BE49-F238E27FC236}">
                <a16:creationId xmlns:a16="http://schemas.microsoft.com/office/drawing/2014/main" id="{85BAB796-ABC7-427F-9B0D-53BEAD5D49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603" y="1966375"/>
            <a:ext cx="1666546" cy="117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ech.euronext.com/sites/default/files/public/image/thumbnail_label/Ordina%20logo.jpg">
            <a:extLst>
              <a:ext uri="{FF2B5EF4-FFF2-40B4-BE49-F238E27FC236}">
                <a16:creationId xmlns:a16="http://schemas.microsoft.com/office/drawing/2014/main" id="{2E41A79C-34A2-4991-81E6-05B80CF0D0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431" y="2463095"/>
            <a:ext cx="2051380" cy="4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computable.be/img/58/43/org_org/5843722.jpg">
            <a:extLst>
              <a:ext uri="{FF2B5EF4-FFF2-40B4-BE49-F238E27FC236}">
                <a16:creationId xmlns:a16="http://schemas.microsoft.com/office/drawing/2014/main" id="{382BEC83-D54A-4E45-9821-FB7AE16835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8500" y="2076031"/>
            <a:ext cx="1421384" cy="106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media.licdn.com/mpr/mpr/shrink_200_200/AAEAAQAAAAAAAAkYAAAAJDk1M2I0ZDYyLTQ1MzYtNDIyOC1hYjZlLTA0MjQxMjQ1NzYyZA.png">
            <a:extLst>
              <a:ext uri="{FF2B5EF4-FFF2-40B4-BE49-F238E27FC236}">
                <a16:creationId xmlns:a16="http://schemas.microsoft.com/office/drawing/2014/main" id="{B51E2BCD-3B8C-4D3A-BCF2-4A4F38ACAB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576" y="3359053"/>
            <a:ext cx="1229115" cy="12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pbs.twimg.com/profile_images/859395999013507074/XMXpaYkK_400x400.jpg">
            <a:extLst>
              <a:ext uri="{FF2B5EF4-FFF2-40B4-BE49-F238E27FC236}">
                <a16:creationId xmlns:a16="http://schemas.microsoft.com/office/drawing/2014/main" id="{F7799E8D-53E8-4306-A39D-181286B7FA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998" y="3205295"/>
            <a:ext cx="1478281" cy="147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pbs.twimg.com/profile_images/554675005913432065/9s1ZYsEp.png">
            <a:extLst>
              <a:ext uri="{FF2B5EF4-FFF2-40B4-BE49-F238E27FC236}">
                <a16:creationId xmlns:a16="http://schemas.microsoft.com/office/drawing/2014/main" id="{E4AD65FA-29F8-4B98-B00D-B0EEDE003C8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2063" y="2198806"/>
            <a:ext cx="1681595" cy="9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www.sharepointeurope.com/wp-content/uploads/sponsors/2016/04/SPDockit-by-SysKit.png">
            <a:extLst>
              <a:ext uri="{FF2B5EF4-FFF2-40B4-BE49-F238E27FC236}">
                <a16:creationId xmlns:a16="http://schemas.microsoft.com/office/drawing/2014/main" id="{05603583-9695-4246-83CE-B123A4BA41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45" r="16536"/>
          <a:stretch/>
        </p:blipFill>
        <p:spPr bwMode="auto">
          <a:xfrm>
            <a:off x="6977493" y="3179832"/>
            <a:ext cx="2251191" cy="167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spikes.be/wp-content/themes/spikes/dist/images/spikes_logo.png">
            <a:extLst>
              <a:ext uri="{FF2B5EF4-FFF2-40B4-BE49-F238E27FC236}">
                <a16:creationId xmlns:a16="http://schemas.microsoft.com/office/drawing/2014/main" id="{BB6496AB-B152-4EC9-AD31-30295E58B5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3817" y="3649760"/>
            <a:ext cx="21907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co-lab.eu/wp-content/uploads/2016/09/ventigrate-600x406.jpg">
            <a:extLst>
              <a:ext uri="{FF2B5EF4-FFF2-40B4-BE49-F238E27FC236}">
                <a16:creationId xmlns:a16="http://schemas.microsoft.com/office/drawing/2014/main" id="{A325C743-62FA-441D-9660-5138DC28D10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97032" y="3759887"/>
            <a:ext cx="2610889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media.licdn.com/mpr/mpr/shrink_200_200/AAEAAQAAAAAAAAdbAAAAJDYyNGE2OWM1LTU1YzQtNGUxOS1iYTYwLWE3ZjVmN2ZhZjgwNw.png">
            <a:extLst>
              <a:ext uri="{FF2B5EF4-FFF2-40B4-BE49-F238E27FC236}">
                <a16:creationId xmlns:a16="http://schemas.microsoft.com/office/drawing/2014/main" id="{543B7998-D27D-440E-B22F-A130BB7105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01101" y="2053739"/>
            <a:ext cx="1271189" cy="12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echorama.be/wp-content/uploads/2017/02/xylos.png">
            <a:extLst>
              <a:ext uri="{FF2B5EF4-FFF2-40B4-BE49-F238E27FC236}">
                <a16:creationId xmlns:a16="http://schemas.microsoft.com/office/drawing/2014/main" id="{909A95E0-D2FE-4E19-B574-1CE4388E652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9530" y="2254692"/>
            <a:ext cx="1945091" cy="80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pbs.twimg.com/profile_images/695537029321531393/UxeyQ538.jpg">
            <a:extLst>
              <a:ext uri="{FF2B5EF4-FFF2-40B4-BE49-F238E27FC236}">
                <a16:creationId xmlns:a16="http://schemas.microsoft.com/office/drawing/2014/main" id="{058D0B13-16F8-4BC4-8D39-9D7ED9A72A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4634" y="5378087"/>
            <a:ext cx="914101" cy="9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provisionpoint">
            <a:extLst>
              <a:ext uri="{FF2B5EF4-FFF2-40B4-BE49-F238E27FC236}">
                <a16:creationId xmlns:a16="http://schemas.microsoft.com/office/drawing/2014/main" id="{7F37DF16-BA91-492C-B59E-639AA9EA2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977" y="5462627"/>
            <a:ext cx="2629494" cy="74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F6571-1117-4D77-A06D-62EB4E55A6A8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572713" y="5626544"/>
            <a:ext cx="384863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6208"/>
            <a:ext cx="12192000" cy="475488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981" y="1122193"/>
            <a:ext cx="12192000" cy="47548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4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258560" y="1429131"/>
            <a:ext cx="5933440" cy="4693920"/>
          </a:xfrm>
          <a:prstGeom prst="rect">
            <a:avLst/>
          </a:prstGeom>
          <a:solidFill>
            <a:srgbClr val="0D5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http://www.bruzz.be/sites/default/files/article_media/images/manneken_pis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29131"/>
            <a:ext cx="6258560" cy="469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976" y="3308701"/>
            <a:ext cx="3082608" cy="93477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671070" y="318589"/>
            <a:ext cx="430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D57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627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eedback Slide">
    <p:bg>
      <p:bgPr>
        <a:blipFill dpi="0" rotWithShape="1">
          <a:blip r:embed="rId2" cstate="email">
            <a:alphaModFix amt="2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2034072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D5790"/>
                </a:solidFill>
              </a:rPr>
              <a:t>Feedback</a:t>
            </a:r>
            <a:br>
              <a:rPr lang="en-US" sz="7200" dirty="0">
                <a:solidFill>
                  <a:srgbClr val="0D5790"/>
                </a:solidFill>
              </a:rPr>
            </a:br>
            <a:r>
              <a:rPr lang="en-US" sz="4800" dirty="0">
                <a:solidFill>
                  <a:srgbClr val="0D5790"/>
                </a:solidFill>
              </a:rPr>
              <a:t>http://spsbe.be</a:t>
            </a:r>
            <a:endParaRPr lang="en-US" sz="7200" dirty="0">
              <a:solidFill>
                <a:srgbClr val="0D57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379" y="4447031"/>
            <a:ext cx="3082608" cy="9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8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9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368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34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65421" y="6344852"/>
            <a:ext cx="6155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D5790"/>
                </a:solidFill>
              </a:rPr>
              <a:t>SharePoint Saturday Belgium 2017 • October 21 </a:t>
            </a:r>
            <a:r>
              <a:rPr lang="en-US" sz="1600" baseline="0" dirty="0">
                <a:solidFill>
                  <a:srgbClr val="0D5790"/>
                </a:solidFill>
              </a:rPr>
              <a:t>• Brussels</a:t>
            </a:r>
            <a:endParaRPr lang="en-US" sz="1600" dirty="0">
              <a:solidFill>
                <a:srgbClr val="0D5790"/>
              </a:solidFill>
            </a:endParaRPr>
          </a:p>
        </p:txBody>
      </p:sp>
      <p:pic>
        <p:nvPicPr>
          <p:cNvPr id="15" name="Picture 4" descr="https://pbs.twimg.com/profile_images/509615378012463104/NP5rCrqH.png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6344852"/>
            <a:ext cx="403447" cy="36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17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D579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Track: IT PRO | Level: 000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Simplifying SQL </a:t>
            </a:r>
            <a:r>
              <a:rPr lang="en-US" dirty="0"/>
              <a:t>Server &amp; SharePoint Migrations using PowerShell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958" y="5063128"/>
            <a:ext cx="3720929" cy="494523"/>
          </a:xfrm>
        </p:spPr>
        <p:txBody>
          <a:bodyPr/>
          <a:lstStyle/>
          <a:p>
            <a:r>
              <a:rPr lang="en-US" dirty="0"/>
              <a:t>Chrissy LeMaire, PowerShell MVP</a:t>
            </a:r>
            <a:br>
              <a:rPr lang="en-US" dirty="0"/>
            </a:br>
            <a:r>
              <a:rPr lang="en-US" dirty="0"/>
              <a:t>Ron </a:t>
            </a:r>
            <a:r>
              <a:rPr lang="en-US" dirty="0" err="1"/>
              <a:t>Crisswell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4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Migrations</a:t>
            </a:r>
          </a:p>
        </p:txBody>
      </p:sp>
      <p:sp>
        <p:nvSpPr>
          <p:cNvPr id="6" name="Shape 312">
            <a:extLst>
              <a:ext uri="{FF2B5EF4-FFF2-40B4-BE49-F238E27FC236}">
                <a16:creationId xmlns:a16="http://schemas.microsoft.com/office/drawing/2014/main" id="{AC21A9A6-D673-4236-A68F-FF3EF198D3C2}"/>
              </a:ext>
            </a:extLst>
          </p:cNvPr>
          <p:cNvSpPr/>
          <p:nvPr/>
        </p:nvSpPr>
        <p:spPr>
          <a:xfrm>
            <a:off x="1311920" y="2021530"/>
            <a:ext cx="4660493" cy="331470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Databases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Logins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Jobs &amp; Schedules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Server Configurations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Linked Servers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Credentials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Reporting Services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Integration Services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Maintenance objects</a:t>
            </a:r>
          </a:p>
        </p:txBody>
      </p:sp>
      <p:sp>
        <p:nvSpPr>
          <p:cNvPr id="7" name="Shape 313">
            <a:extLst>
              <a:ext uri="{FF2B5EF4-FFF2-40B4-BE49-F238E27FC236}">
                <a16:creationId xmlns:a16="http://schemas.microsoft.com/office/drawing/2014/main" id="{AB5BDEAA-5C37-40DE-A556-986A430EE64B}"/>
              </a:ext>
            </a:extLst>
          </p:cNvPr>
          <p:cNvSpPr/>
          <p:nvPr/>
        </p:nvSpPr>
        <p:spPr>
          <a:xfrm>
            <a:off x="5972410" y="2021530"/>
            <a:ext cx="3801618" cy="332398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Availability Groups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Replication Settings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Central Management Server 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Agent </a:t>
            </a:r>
            <a:r>
              <a:rPr dirty="0"/>
              <a:t>Operators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Agent Alerts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Proxies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Certificates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Policy Management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Resource Pools</a:t>
            </a:r>
          </a:p>
        </p:txBody>
      </p:sp>
    </p:spTree>
    <p:extLst>
      <p:ext uri="{BB962C8B-B14F-4D97-AF65-F5344CB8AC3E}">
        <p14:creationId xmlns:p14="http://schemas.microsoft.com/office/powerpoint/2010/main" val="18998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Migrations</a:t>
            </a:r>
          </a:p>
        </p:txBody>
      </p:sp>
      <p:sp>
        <p:nvSpPr>
          <p:cNvPr id="6" name="Shape 312">
            <a:extLst>
              <a:ext uri="{FF2B5EF4-FFF2-40B4-BE49-F238E27FC236}">
                <a16:creationId xmlns:a16="http://schemas.microsoft.com/office/drawing/2014/main" id="{AC21A9A6-D673-4236-A68F-FF3EF198D3C2}"/>
              </a:ext>
            </a:extLst>
          </p:cNvPr>
          <p:cNvSpPr/>
          <p:nvPr/>
        </p:nvSpPr>
        <p:spPr>
          <a:xfrm>
            <a:off x="1311920" y="2021530"/>
            <a:ext cx="4660493" cy="331470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Databases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Logins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Jobs &amp; Schedules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Server Configurations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lang="en-US"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Maintenance objects</a:t>
            </a:r>
          </a:p>
        </p:txBody>
      </p:sp>
      <p:sp>
        <p:nvSpPr>
          <p:cNvPr id="7" name="Shape 313">
            <a:extLst>
              <a:ext uri="{FF2B5EF4-FFF2-40B4-BE49-F238E27FC236}">
                <a16:creationId xmlns:a16="http://schemas.microsoft.com/office/drawing/2014/main" id="{AB5BDEAA-5C37-40DE-A556-986A430EE64B}"/>
              </a:ext>
            </a:extLst>
          </p:cNvPr>
          <p:cNvSpPr/>
          <p:nvPr/>
        </p:nvSpPr>
        <p:spPr>
          <a:xfrm>
            <a:off x="5972410" y="2021530"/>
            <a:ext cx="2438103" cy="332398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Availability Groups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Agent Operators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Agent </a:t>
            </a:r>
            <a:r>
              <a:rPr dirty="0"/>
              <a:t>Alerts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dirty="0">
              <a:solidFill>
                <a:srgbClr val="000000"/>
              </a:solidFill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32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Migrations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Configuration Values</a:t>
            </a:r>
          </a:p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 Databases</a:t>
            </a:r>
            <a:endParaRPr lang="en-US" dirty="0"/>
          </a:p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Config Databases</a:t>
            </a:r>
          </a:p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 Solutions – </a:t>
            </a:r>
            <a:r>
              <a:rPr lang="en-US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css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web.config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tweaks, site templates, metadata deployments, etc.</a:t>
            </a:r>
          </a:p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3rd Party Products – </a:t>
            </a:r>
            <a:r>
              <a:rPr lang="en-US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Metalogix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Gimmal, Bamboo, </a:t>
            </a:r>
            <a:r>
              <a:rPr lang="en-US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DocAve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etc.</a:t>
            </a:r>
          </a:p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Scheduled Tasks – Stored and scheduled PowerShell scripts</a:t>
            </a:r>
          </a:p>
          <a:p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2542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 Considerations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F37610-C8ED-43BA-A9CC-05FDA42FDAAD}"/>
              </a:ext>
            </a:extLst>
          </p:cNvPr>
          <p:cNvGrpSpPr/>
          <p:nvPr/>
        </p:nvGrpSpPr>
        <p:grpSpPr>
          <a:xfrm>
            <a:off x="1938373" y="2402138"/>
            <a:ext cx="3863415" cy="2231936"/>
            <a:chOff x="1938373" y="2402138"/>
            <a:chExt cx="3863415" cy="2231936"/>
          </a:xfrm>
        </p:grpSpPr>
        <p:sp>
          <p:nvSpPr>
            <p:cNvPr id="5" name="Shape 331">
              <a:extLst>
                <a:ext uri="{FF2B5EF4-FFF2-40B4-BE49-F238E27FC236}">
                  <a16:creationId xmlns:a16="http://schemas.microsoft.com/office/drawing/2014/main" id="{D5DA31D8-2884-442B-BA93-471E9A520C64}"/>
                </a:ext>
              </a:extLst>
            </p:cNvPr>
            <p:cNvSpPr/>
            <p:nvPr/>
          </p:nvSpPr>
          <p:spPr>
            <a:xfrm>
              <a:off x="2960591" y="2402138"/>
              <a:ext cx="1636021" cy="52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28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Databases</a:t>
              </a:r>
            </a:p>
          </p:txBody>
        </p:sp>
        <p:sp>
          <p:nvSpPr>
            <p:cNvPr id="8" name="Shape 332">
              <a:extLst>
                <a:ext uri="{FF2B5EF4-FFF2-40B4-BE49-F238E27FC236}">
                  <a16:creationId xmlns:a16="http://schemas.microsoft.com/office/drawing/2014/main" id="{422D9C80-08C1-4C61-A74B-92763A3B22BC}"/>
                </a:ext>
              </a:extLst>
            </p:cNvPr>
            <p:cNvSpPr/>
            <p:nvPr/>
          </p:nvSpPr>
          <p:spPr>
            <a:xfrm>
              <a:off x="1938373" y="2929734"/>
              <a:ext cx="3863415" cy="1704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 defTabSz="914400"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chemeClr val="tx1"/>
                  </a:solidFill>
                </a:rPr>
                <a:t>Complex file structures, </a:t>
              </a:r>
              <a:r>
                <a:rPr dirty="0" err="1">
                  <a:solidFill>
                    <a:schemeClr val="tx1"/>
                  </a:solidFill>
                </a:rPr>
                <a:t>filestreams</a:t>
              </a:r>
              <a:r>
                <a:rPr dirty="0">
                  <a:solidFill>
                    <a:schemeClr val="tx1"/>
                  </a:solidFill>
                </a:rPr>
                <a:t>,</a:t>
              </a:r>
              <a:br>
                <a:rPr dirty="0">
                  <a:solidFill>
                    <a:schemeClr val="tx1"/>
                  </a:solidFill>
                </a:rPr>
              </a:br>
              <a:r>
                <a:rPr dirty="0">
                  <a:solidFill>
                    <a:schemeClr val="tx1"/>
                  </a:solidFill>
                </a:rPr>
                <a:t>full-text indexes, edition differences, version compatibility settings, server collation, mirroring, broker-enabled, trustworthy, read-only, owner</a:t>
              </a:r>
              <a:br>
                <a:rPr dirty="0">
                  <a:solidFill>
                    <a:schemeClr val="tx1"/>
                  </a:solidFill>
                </a:rPr>
              </a:br>
              <a:r>
                <a:rPr sz="1000" dirty="0">
                  <a:solidFill>
                    <a:schemeClr val="tx1"/>
                  </a:solidFill>
                </a:rPr>
                <a:t>Availability Groups, replication, associated logins, jobs, linked </a:t>
              </a:r>
              <a:br>
                <a:rPr sz="1000" dirty="0">
                  <a:solidFill>
                    <a:schemeClr val="tx1"/>
                  </a:solidFill>
                </a:rPr>
              </a:br>
              <a:r>
                <a:rPr sz="1000" dirty="0">
                  <a:solidFill>
                    <a:schemeClr val="tx1"/>
                  </a:solidFill>
                </a:rPr>
                <a:t>servers, post migration actions, reattach at source, set</a:t>
              </a:r>
              <a:br>
                <a:rPr sz="1000" dirty="0">
                  <a:solidFill>
                    <a:schemeClr val="tx1"/>
                  </a:solidFill>
                </a:rPr>
              </a:br>
              <a:r>
                <a:rPr sz="1000" dirty="0">
                  <a:solidFill>
                    <a:schemeClr val="tx1"/>
                  </a:solidFill>
                </a:rPr>
                <a:t>source read only, database state, log shipping, </a:t>
              </a:r>
              <a:br>
                <a:rPr sz="1000" dirty="0">
                  <a:solidFill>
                    <a:schemeClr val="tx1"/>
                  </a:solidFill>
                </a:rPr>
              </a:br>
              <a:r>
                <a:rPr sz="800" dirty="0">
                  <a:solidFill>
                    <a:schemeClr val="tx1"/>
                  </a:solidFill>
                </a:rPr>
                <a:t>currently connected users, is system </a:t>
              </a:r>
              <a:r>
                <a:rPr sz="800" dirty="0" err="1">
                  <a:solidFill>
                    <a:schemeClr val="tx1"/>
                  </a:solidFill>
                </a:rPr>
                <a:t>db</a:t>
              </a:r>
              <a:r>
                <a:rPr sz="800" dirty="0">
                  <a:solidFill>
                    <a:schemeClr val="tx1"/>
                  </a:solidFill>
                </a:rPr>
                <a:t>, exists at </a:t>
              </a:r>
              <a:br>
                <a:rPr sz="800" dirty="0">
                  <a:solidFill>
                    <a:schemeClr val="tx1"/>
                  </a:solidFill>
                </a:rPr>
              </a:br>
              <a:r>
                <a:rPr sz="800" dirty="0">
                  <a:solidFill>
                    <a:schemeClr val="tx1"/>
                  </a:solidFill>
                </a:rPr>
                <a:t>destination,, owner chaining, associated</a:t>
              </a:r>
              <a:br>
                <a:rPr sz="800" dirty="0">
                  <a:solidFill>
                    <a:schemeClr val="tx1"/>
                  </a:solidFill>
                </a:rPr>
              </a:br>
              <a:r>
                <a:rPr sz="600" dirty="0">
                  <a:solidFill>
                    <a:schemeClr val="tx1"/>
                  </a:solidFill>
                </a:rPr>
                <a:t>logins, jobs, certificates, packages, etc.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60015-FDE5-424B-9E5D-645F9315C8F0}"/>
              </a:ext>
            </a:extLst>
          </p:cNvPr>
          <p:cNvGrpSpPr/>
          <p:nvPr/>
        </p:nvGrpSpPr>
        <p:grpSpPr>
          <a:xfrm>
            <a:off x="5727681" y="2392888"/>
            <a:ext cx="3783637" cy="2241186"/>
            <a:chOff x="6356693" y="2402138"/>
            <a:chExt cx="3783637" cy="2241186"/>
          </a:xfrm>
        </p:grpSpPr>
        <p:sp>
          <p:nvSpPr>
            <p:cNvPr id="9" name="Shape 325">
              <a:extLst>
                <a:ext uri="{FF2B5EF4-FFF2-40B4-BE49-F238E27FC236}">
                  <a16:creationId xmlns:a16="http://schemas.microsoft.com/office/drawing/2014/main" id="{EC72F5F2-388E-4DE8-B6F5-8031F9AF9F09}"/>
                </a:ext>
              </a:extLst>
            </p:cNvPr>
            <p:cNvSpPr/>
            <p:nvPr/>
          </p:nvSpPr>
          <p:spPr>
            <a:xfrm>
              <a:off x="6356693" y="2926282"/>
              <a:ext cx="3783637" cy="1717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 defTabSz="914400">
                <a:defRPr sz="14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chemeClr val="tx1"/>
                  </a:solidFill>
                </a:rPr>
                <a:t>SIDs, passwords, server roles,</a:t>
              </a:r>
              <a:endParaRPr dirty="0">
                <a:solidFill>
                  <a:schemeClr val="tx1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 sz="14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chemeClr val="tx1"/>
                  </a:solidFill>
                </a:rPr>
                <a:t>server permission sets, credential mapping, password complexity &amp; expiration, default </a:t>
              </a:r>
              <a:r>
                <a:rPr dirty="0" err="1">
                  <a:solidFill>
                    <a:schemeClr val="tx1"/>
                  </a:solidFill>
                </a:rPr>
                <a:t>db</a:t>
              </a:r>
              <a:r>
                <a:rPr dirty="0">
                  <a:solidFill>
                    <a:schemeClr val="tx1"/>
                  </a:solidFill>
                </a:rPr>
                <a:t>, owned databases, status, default language,</a:t>
              </a:r>
              <a:endParaRPr dirty="0">
                <a:solidFill>
                  <a:schemeClr val="tx1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 sz="12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chemeClr val="tx1"/>
                  </a:solidFill>
                </a:rPr>
                <a:t>exists at destination, login type, destination login </a:t>
              </a:r>
              <a:br>
                <a:rPr dirty="0">
                  <a:solidFill>
                    <a:schemeClr val="tx1"/>
                  </a:solidFill>
                </a:rPr>
              </a:br>
              <a:r>
                <a:rPr sz="1000" dirty="0">
                  <a:solidFill>
                    <a:schemeClr val="tx1"/>
                  </a:solidFill>
                </a:rPr>
                <a:t>mode, version/hash compatibility, related objects like</a:t>
              </a:r>
              <a:br>
                <a:rPr sz="1000" dirty="0">
                  <a:solidFill>
                    <a:schemeClr val="tx1"/>
                  </a:solidFill>
                </a:rPr>
              </a:br>
              <a:r>
                <a:rPr sz="1000" dirty="0">
                  <a:solidFill>
                    <a:schemeClr val="tx1"/>
                  </a:solidFill>
                </a:rPr>
                <a:t>jobs, can’t drop if schema owner or assigned a </a:t>
              </a:r>
              <a:br>
                <a:rPr sz="1000" dirty="0">
                  <a:solidFill>
                    <a:schemeClr val="tx1"/>
                  </a:solidFill>
                </a:rPr>
              </a:br>
              <a:r>
                <a:rPr sz="800" dirty="0">
                  <a:solidFill>
                    <a:schemeClr val="tx1"/>
                  </a:solidFill>
                </a:rPr>
                <a:t>permission</a:t>
              </a:r>
              <a:r>
                <a:rPr sz="1000" dirty="0">
                  <a:solidFill>
                    <a:schemeClr val="tx1"/>
                  </a:solidFill>
                </a:rPr>
                <a:t> </a:t>
              </a:r>
              <a:r>
                <a:rPr sz="800" dirty="0">
                  <a:solidFill>
                    <a:schemeClr val="tx1"/>
                  </a:solidFill>
                </a:rPr>
                <a:t>set, does windows login exist at destination, </a:t>
              </a:r>
              <a:br>
                <a:rPr sz="800" dirty="0">
                  <a:solidFill>
                    <a:schemeClr val="tx1"/>
                  </a:solidFill>
                </a:rPr>
              </a:b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10" name="Shape 326">
              <a:extLst>
                <a:ext uri="{FF2B5EF4-FFF2-40B4-BE49-F238E27FC236}">
                  <a16:creationId xmlns:a16="http://schemas.microsoft.com/office/drawing/2014/main" id="{28276CF2-D355-450D-BAE2-8C2F9C67B4E4}"/>
                </a:ext>
              </a:extLst>
            </p:cNvPr>
            <p:cNvSpPr/>
            <p:nvPr/>
          </p:nvSpPr>
          <p:spPr>
            <a:xfrm>
              <a:off x="7720899" y="2402138"/>
              <a:ext cx="1065352" cy="52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 sz="28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</a:rPr>
                <a:t>Logins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52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Migration Considerations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Service application shuffle – 2007, 2010, 2013, 2016, Oh my!</a:t>
            </a: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Moving into the Clouds . . . and avoiding the lightning</a:t>
            </a: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 Solutions</a:t>
            </a:r>
            <a:r>
              <a:rPr lang="en-US" dirty="0">
                <a:latin typeface="Segoe UI Semilight"/>
                <a:cs typeface="Segoe UI Semilight"/>
              </a:rPr>
              <a:t> – GUIDS and why you'll hate them</a:t>
            </a:r>
            <a:endParaRPr lang="en-US" dirty="0"/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3rd Party Migration Tool$</a:t>
            </a:r>
          </a:p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Methods</a:t>
            </a:r>
          </a:p>
        </p:txBody>
      </p:sp>
    </p:spTree>
    <p:extLst>
      <p:ext uri="{BB962C8B-B14F-4D97-AF65-F5344CB8AC3E}">
        <p14:creationId xmlns:p14="http://schemas.microsoft.com/office/powerpoint/2010/main" val="396706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Migrations</a:t>
            </a: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id="{35BA4467-DAFD-4E9B-8108-29A50ABD4D03}"/>
              </a:ext>
            </a:extLst>
          </p:cNvPr>
          <p:cNvSpPr/>
          <p:nvPr/>
        </p:nvSpPr>
        <p:spPr>
          <a:xfrm>
            <a:off x="838200" y="1641544"/>
            <a:ext cx="3863879" cy="400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514350" indent="-514350" defTabSz="914400">
              <a:buClr>
                <a:srgbClr val="FFFFFF"/>
              </a:buClr>
              <a:buSzPct val="100000"/>
              <a:buAutoNum type="arabicPeriod"/>
              <a:defRPr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solidFill>
                  <a:schemeClr val="tx1"/>
                </a:solidFill>
              </a:rPr>
              <a:t>Backup and restore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well-suited for many situations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solid and straightforward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labor intensive, but scriptable</a:t>
            </a:r>
            <a:br>
              <a:rPr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514350" indent="-514350" defTabSz="914400">
              <a:buClr>
                <a:srgbClr val="FFFFFF"/>
              </a:buClr>
              <a:buSzPct val="100000"/>
              <a:buAutoNum type="arabicPeriod"/>
              <a:defRPr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solidFill>
                  <a:schemeClr val="tx1"/>
                </a:solidFill>
              </a:rPr>
              <a:t>Detach, copy, attach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solid, but labor intensive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drops some attributes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increased downtime</a:t>
            </a:r>
            <a:br>
              <a:rPr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514350" indent="-514350" defTabSz="914400">
              <a:buClr>
                <a:srgbClr val="FFFFFF"/>
              </a:buClr>
              <a:buSzPct val="100000"/>
              <a:buAutoNum type="arabicPeriod"/>
              <a:defRPr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solidFill>
                  <a:schemeClr val="tx1"/>
                </a:solidFill>
              </a:rPr>
              <a:t>Import Export Data Wizard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slow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can be messy &amp; error prone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loses attributes and logins</a:t>
            </a:r>
          </a:p>
        </p:txBody>
      </p:sp>
      <p:sp>
        <p:nvSpPr>
          <p:cNvPr id="10" name="Shape 361">
            <a:extLst>
              <a:ext uri="{FF2B5EF4-FFF2-40B4-BE49-F238E27FC236}">
                <a16:creationId xmlns:a16="http://schemas.microsoft.com/office/drawing/2014/main" id="{DD2CFFF9-FDAF-4624-90B3-5F48B28EFE8A}"/>
              </a:ext>
            </a:extLst>
          </p:cNvPr>
          <p:cNvSpPr/>
          <p:nvPr/>
        </p:nvSpPr>
        <p:spPr>
          <a:xfrm>
            <a:off x="5744803" y="1641544"/>
            <a:ext cx="3736781" cy="428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514350" indent="-514350" defTabSz="914400">
              <a:buClr>
                <a:srgbClr val="FFFFFF"/>
              </a:buClr>
              <a:buSzPct val="100000"/>
              <a:buAutoNum type="arabicPeriod" startAt="4"/>
              <a:defRPr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solidFill>
                  <a:schemeClr val="tx1"/>
                </a:solidFill>
              </a:rPr>
              <a:t>Log Shipping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ideal for large databases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solid, but more complex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edition/version combo issues</a:t>
            </a:r>
          </a:p>
          <a:p>
            <a:pPr marL="514350" indent="-514350" defTabSz="914400">
              <a:buClr>
                <a:srgbClr val="FFFFFF"/>
              </a:buClr>
              <a:buSzPct val="100000"/>
              <a:buAutoNum type="arabicPeriod" startAt="4"/>
              <a:defRPr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tx1"/>
              </a:solidFill>
            </a:endParaRPr>
          </a:p>
          <a:p>
            <a:pPr marL="514350" indent="-514350" defTabSz="914400">
              <a:buClr>
                <a:srgbClr val="FFFFFF"/>
              </a:buClr>
              <a:buSzPct val="100000"/>
              <a:buAutoNum type="arabicPeriod" startAt="5"/>
              <a:defRPr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solidFill>
                  <a:schemeClr val="tx1"/>
                </a:solidFill>
              </a:rPr>
              <a:t>Mirroring 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ideal for large databases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complex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edition dependent</a:t>
            </a:r>
            <a:br>
              <a:rPr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514350" indent="-514350" defTabSz="914400">
              <a:buClr>
                <a:srgbClr val="FFFFFF"/>
              </a:buClr>
              <a:buSzPct val="100000"/>
              <a:buAutoNum type="arabicPeriod" startAt="5"/>
              <a:defRPr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>
                <a:solidFill>
                  <a:schemeClr val="tx1"/>
                </a:solidFill>
              </a:rPr>
              <a:t>Copy Database Wizard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decent for small migrations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prone to errors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drops some attributes</a:t>
            </a:r>
            <a:br>
              <a:rPr dirty="0">
                <a:solidFill>
                  <a:schemeClr val="tx1"/>
                </a:solidFill>
              </a:rPr>
            </a:br>
            <a:r>
              <a:rPr dirty="0">
                <a:solidFill>
                  <a:schemeClr val="tx1"/>
                </a:solidFill>
              </a:rPr>
              <a:t>- dependencies often error out</a:t>
            </a:r>
          </a:p>
        </p:txBody>
      </p:sp>
    </p:spTree>
    <p:extLst>
      <p:ext uri="{BB962C8B-B14F-4D97-AF65-F5344CB8AC3E}">
        <p14:creationId xmlns:p14="http://schemas.microsoft.com/office/powerpoint/2010/main" val="25053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Migrations</a:t>
            </a: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id="{35BA4467-DAFD-4E9B-8108-29A50ABD4D03}"/>
              </a:ext>
            </a:extLst>
          </p:cNvPr>
          <p:cNvSpPr/>
          <p:nvPr/>
        </p:nvSpPr>
        <p:spPr>
          <a:xfrm>
            <a:off x="838200" y="1641544"/>
            <a:ext cx="386387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514350" indent="-514350" defTabSz="914400">
              <a:buClr>
                <a:srgbClr val="FFFFFF"/>
              </a:buClr>
              <a:buSzPct val="100000"/>
              <a:buAutoNum type="arabicPeriod"/>
              <a:defRPr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>
                <a:solidFill>
                  <a:schemeClr val="tx1"/>
                </a:solidFill>
              </a:rPr>
              <a:t>Data Migration Assistant</a:t>
            </a:r>
            <a:br>
              <a:rPr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1A88D-0FB6-4D76-B2B6-DCB8B418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177" y="2287871"/>
            <a:ext cx="5687646" cy="342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9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Migrations</a:t>
            </a:r>
          </a:p>
        </p:txBody>
      </p:sp>
      <p:sp>
        <p:nvSpPr>
          <p:cNvPr id="9" name="Shape 359">
            <a:extLst>
              <a:ext uri="{FF2B5EF4-FFF2-40B4-BE49-F238E27FC236}">
                <a16:creationId xmlns:a16="http://schemas.microsoft.com/office/drawing/2014/main" id="{35BA4467-DAFD-4E9B-8108-29A50ABD4D03}"/>
              </a:ext>
            </a:extLst>
          </p:cNvPr>
          <p:cNvSpPr/>
          <p:nvPr/>
        </p:nvSpPr>
        <p:spPr>
          <a:xfrm>
            <a:off x="838200" y="1641544"/>
            <a:ext cx="386387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514350" indent="-514350" defTabSz="914400">
              <a:buClr>
                <a:srgbClr val="FFFFFF"/>
              </a:buClr>
              <a:buSzPct val="100000"/>
              <a:buAutoNum type="arabicPeriod"/>
              <a:defRPr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>
                <a:solidFill>
                  <a:schemeClr val="tx1"/>
                </a:solidFill>
              </a:rPr>
              <a:t>dbatools / PowerShell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5150F-B893-4B07-99D3-89C15F2765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3" y="2177126"/>
            <a:ext cx="3784767" cy="378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4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32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Copy-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DbaDatabase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Copy-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DbaLogin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Copy-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DbaSqlServerAgent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Copy-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DbaSpConfigure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- or – </a:t>
            </a: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DbaMigration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1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850" y="1381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SharePoint-Only Migrations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5DABC-D784-452C-8C86-E69B471285CB}"/>
              </a:ext>
            </a:extLst>
          </p:cNvPr>
          <p:cNvSpPr txBox="1"/>
          <p:nvPr/>
        </p:nvSpPr>
        <p:spPr>
          <a:xfrm>
            <a:off x="1154452" y="1815435"/>
            <a:ext cx="4274099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Backup and Restore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Backup-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SPSite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/ Restore-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SPSite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Backup-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SPFarm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/ Restore-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SPFarm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Backup – 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SPConfigurationDatabase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Thread Based Selection</a:t>
            </a: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-   Storage Intensive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15D1A-2BFC-4A1F-977D-238EB0FDE210}"/>
              </a:ext>
            </a:extLst>
          </p:cNvPr>
          <p:cNvSpPr txBox="1"/>
          <p:nvPr/>
        </p:nvSpPr>
        <p:spPr>
          <a:xfrm>
            <a:off x="5744544" y="1815435"/>
            <a:ext cx="4274099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Import Export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Export-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SPWeb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/ Import-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SPWeb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Limited Scope – Site, List, or Library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1154452" y="3990975"/>
            <a:ext cx="4274099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Object Model Transfer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Utilize API to migrate objects from sites, site collections, lists, and libraries. </a:t>
            </a:r>
          </a:p>
          <a:p>
            <a:pPr marL="285750" indent="-285750"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Cloud friendly, bandwidth intensive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6048375" y="3990975"/>
            <a:ext cx="4274099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3rd Party Migration Tool$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AvePoint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Dell, 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Metalogix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Axceler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etc. 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Big $ $ $, 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4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&amp; SQL Server Database Migrations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C5BAB-D414-4910-A60B-6C9777D9423F}"/>
              </a:ext>
            </a:extLst>
          </p:cNvPr>
          <p:cNvSpPr txBox="1"/>
          <p:nvPr/>
        </p:nvSpPr>
        <p:spPr>
          <a:xfrm>
            <a:off x="1008678" y="1576896"/>
            <a:ext cx="4274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Aliasing Entire SQL Server Instance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DbaMigration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E5DD2-70B3-442F-9310-D04C7A175C38}"/>
              </a:ext>
            </a:extLst>
          </p:cNvPr>
          <p:cNvSpPr txBox="1"/>
          <p:nvPr/>
        </p:nvSpPr>
        <p:spPr>
          <a:xfrm>
            <a:off x="5655476" y="1576896"/>
            <a:ext cx="4817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Point to all new instance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New-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DbaClientAlias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77E3F-9B71-4EFA-91D6-950DD805FC73}"/>
              </a:ext>
            </a:extLst>
          </p:cNvPr>
          <p:cNvSpPr txBox="1"/>
          <p:nvPr/>
        </p:nvSpPr>
        <p:spPr>
          <a:xfrm>
            <a:off x="1065385" y="2718125"/>
            <a:ext cx="42740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Migrating Specific Content Databases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Copy-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DbaDatabase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Copy-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DbaLogin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52948-4ACA-4FCD-901A-43323A941D4A}"/>
              </a:ext>
            </a:extLst>
          </p:cNvPr>
          <p:cNvSpPr txBox="1"/>
          <p:nvPr/>
        </p:nvSpPr>
        <p:spPr>
          <a:xfrm>
            <a:off x="5655477" y="2718125"/>
            <a:ext cx="48174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Attaching Specific Content Databases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Mount-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SPContentDatabase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88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SharePoint Database Migrations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571B59-73BB-4063-97B1-0315DD97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329"/>
            <a:ext cx="10515600" cy="462713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SQL Server: Set Content Database on source to read-only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Set-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DbaDatabaseState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SQL Server: Copy the Content Database and associated SQL Server login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Copy-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DbaDatabase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Copy-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DbaLogin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SQL Server: Set Content Database on destination to read-write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Set-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DbaDatabaseState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Server: Create Web Application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New-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SPWebApplication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Server: Mount Content Database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Mount-</a:t>
            </a:r>
            <a:r>
              <a:rPr lang="en-US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SPContentDatabase</a:t>
            </a:r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Microsoft Minute: "This Won't Take Long"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Update DNS Records </a:t>
            </a:r>
          </a:p>
          <a:p>
            <a:pPr marL="514350" indent="-514350">
              <a:lnSpc>
                <a:spcPct val="150000"/>
              </a:lnSpc>
              <a:buFont typeface="Calibri Light" panose="020F0302020204030204"/>
              <a:buAutoNum type="arabicPeriod"/>
            </a:pP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 (</a:t>
            </a:r>
            <a:r>
              <a:rPr lang="en-US" dirty="0" err="1"/>
              <a:t>Kinda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427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Common Migration</a:t>
            </a:r>
          </a:p>
        </p:txBody>
      </p:sp>
      <p:pic>
        <p:nvPicPr>
          <p:cNvPr id="3" name="sp">
            <a:hlinkClick r:id="" action="ppaction://media"/>
            <a:extLst>
              <a:ext uri="{FF2B5EF4-FFF2-40B4-BE49-F238E27FC236}">
                <a16:creationId xmlns:a16="http://schemas.microsoft.com/office/drawing/2014/main" id="{77F9976E-F1F6-4189-A435-CA7C90037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07" y="1386382"/>
            <a:ext cx="8315385" cy="467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9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Migration</a:t>
            </a:r>
          </a:p>
        </p:txBody>
      </p:sp>
      <p:pic>
        <p:nvPicPr>
          <p:cNvPr id="5" name="sharepoint">
            <a:hlinkClick r:id="" action="ppaction://media"/>
            <a:extLst>
              <a:ext uri="{FF2B5EF4-FFF2-40B4-BE49-F238E27FC236}">
                <a16:creationId xmlns:a16="http://schemas.microsoft.com/office/drawing/2014/main" id="{95E4D2FE-F95E-43F4-85D9-3E3AFB002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6539" y="1601943"/>
            <a:ext cx="7818922" cy="43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773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0950"/>
          </a:xfrm>
        </p:spPr>
        <p:txBody>
          <a:bodyPr/>
          <a:lstStyle/>
          <a:p>
            <a:r>
              <a:rPr lang="en-US" dirty="0"/>
              <a:t>PowerShell is awesome!</a:t>
            </a:r>
          </a:p>
        </p:txBody>
      </p:sp>
    </p:spTree>
    <p:extLst>
      <p:ext uri="{BB962C8B-B14F-4D97-AF65-F5344CB8AC3E}">
        <p14:creationId xmlns:p14="http://schemas.microsoft.com/office/powerpoint/2010/main" val="2834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8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Chrissy LeMaire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DF1B30A-037B-4ACE-8989-B2D06ECA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684"/>
            <a:ext cx="8699898" cy="402999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PowerShell MVP</a:t>
            </a:r>
          </a:p>
          <a:p>
            <a:pPr>
              <a:lnSpc>
                <a:spcPct val="130000"/>
              </a:lnSpc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SQL DBA with GDIT at NATO Spec Ops HQ</a:t>
            </a:r>
          </a:p>
          <a:p>
            <a:pPr>
              <a:lnSpc>
                <a:spcPct val="130000"/>
              </a:lnSpc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Worked with SharePoint since 2007</a:t>
            </a:r>
          </a:p>
          <a:p>
            <a:pPr>
              <a:lnSpc>
                <a:spcPct val="130000"/>
              </a:lnSpc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@cl on Twitter</a:t>
            </a:r>
          </a:p>
        </p:txBody>
      </p:sp>
      <p:pic>
        <p:nvPicPr>
          <p:cNvPr id="10" name="Picture 2" descr="Image result for chrissy lemaire">
            <a:extLst>
              <a:ext uri="{FF2B5EF4-FFF2-40B4-BE49-F238E27FC236}">
                <a16:creationId xmlns:a16="http://schemas.microsoft.com/office/drawing/2014/main" id="{84958F97-3AFB-4AA0-8031-B0FFC08CB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098" y="923277"/>
            <a:ext cx="2107951" cy="210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3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961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Ronald </a:t>
            </a:r>
            <a:r>
              <a:rPr lang="en-US" dirty="0" err="1"/>
              <a:t>Crisswell</a:t>
            </a:r>
            <a:endParaRPr lang="en-US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8DF1B30A-037B-4ACE-8989-B2D06ECA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684"/>
            <a:ext cx="10515600" cy="2996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Administrator with General Dynamics IT </a:t>
            </a:r>
            <a:br>
              <a:rPr lang="en-US" dirty="0">
                <a:latin typeface="+mn-ea"/>
                <a:cs typeface="+mn-ea"/>
              </a:rPr>
            </a:b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at NATO Spec Ops HQ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Working with SharePoint and related services for over 10 years.  Since before SharePoint 2007 and BPOS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2AD6C-62D8-40C2-96B0-33C09542E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426" y="834501"/>
            <a:ext cx="2243682" cy="185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Why</a:t>
            </a: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</a:t>
            </a: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Considerations</a:t>
            </a: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Migration Methods</a:t>
            </a: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Demo</a:t>
            </a:r>
          </a:p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3312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Migrate?</a:t>
            </a:r>
          </a:p>
        </p:txBody>
      </p:sp>
    </p:spTree>
    <p:extLst>
      <p:ext uri="{BB962C8B-B14F-4D97-AF65-F5344CB8AC3E}">
        <p14:creationId xmlns:p14="http://schemas.microsoft.com/office/powerpoint/2010/main" val="12569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Migrations</a:t>
            </a:r>
          </a:p>
        </p:txBody>
      </p:sp>
      <p:grpSp>
        <p:nvGrpSpPr>
          <p:cNvPr id="42" name="Group 293">
            <a:extLst>
              <a:ext uri="{FF2B5EF4-FFF2-40B4-BE49-F238E27FC236}">
                <a16:creationId xmlns:a16="http://schemas.microsoft.com/office/drawing/2014/main" id="{B2EC82A1-126E-468B-ACF7-02AA00370E09}"/>
              </a:ext>
            </a:extLst>
          </p:cNvPr>
          <p:cNvGrpSpPr/>
          <p:nvPr/>
        </p:nvGrpSpPr>
        <p:grpSpPr>
          <a:xfrm>
            <a:off x="1575335" y="4204630"/>
            <a:ext cx="2466798" cy="1687945"/>
            <a:chOff x="-1" y="-1"/>
            <a:chExt cx="2806759" cy="2016228"/>
          </a:xfrm>
        </p:grpSpPr>
        <p:pic>
          <p:nvPicPr>
            <p:cNvPr id="43" name="image8.png">
              <a:extLst>
                <a:ext uri="{FF2B5EF4-FFF2-40B4-BE49-F238E27FC236}">
                  <a16:creationId xmlns:a16="http://schemas.microsoft.com/office/drawing/2014/main" id="{FA862C2A-641A-47B1-8A36-BF78FC61B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29216" y="687753"/>
              <a:ext cx="934001" cy="8685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Shape 290">
              <a:extLst>
                <a:ext uri="{FF2B5EF4-FFF2-40B4-BE49-F238E27FC236}">
                  <a16:creationId xmlns:a16="http://schemas.microsoft.com/office/drawing/2014/main" id="{B7E57851-5888-4636-86ED-8846DBADE885}"/>
                </a:ext>
              </a:extLst>
            </p:cNvPr>
            <p:cNvSpPr/>
            <p:nvPr/>
          </p:nvSpPr>
          <p:spPr>
            <a:xfrm>
              <a:off x="47154" y="-1"/>
              <a:ext cx="2759604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r>
                <a:rPr dirty="0"/>
                <a:t>Resource Requirements /</a:t>
              </a:r>
              <a:endParaRPr dirty="0">
                <a:solidFill>
                  <a:srgbClr val="000000"/>
                </a:solidFill>
              </a:endParaRPr>
            </a:p>
            <a:p>
              <a:pPr algn="ctr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r>
                <a:rPr dirty="0"/>
                <a:t>Best Practices</a:t>
              </a:r>
            </a:p>
          </p:txBody>
        </p:sp>
        <p:pic>
          <p:nvPicPr>
            <p:cNvPr id="45" name="image9.png">
              <a:extLst>
                <a:ext uri="{FF2B5EF4-FFF2-40B4-BE49-F238E27FC236}">
                  <a16:creationId xmlns:a16="http://schemas.microsoft.com/office/drawing/2014/main" id="{FE3728A9-255C-4C90-911F-340A24AD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7005" y="1133178"/>
              <a:ext cx="936944" cy="883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" name="image10.png">
              <a:extLst>
                <a:ext uri="{FF2B5EF4-FFF2-40B4-BE49-F238E27FC236}">
                  <a16:creationId xmlns:a16="http://schemas.microsoft.com/office/drawing/2014/main" id="{A5855020-1D2F-46F6-894E-EB758F9F5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700617"/>
              <a:ext cx="927433" cy="874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" name="Group 296">
            <a:extLst>
              <a:ext uri="{FF2B5EF4-FFF2-40B4-BE49-F238E27FC236}">
                <a16:creationId xmlns:a16="http://schemas.microsoft.com/office/drawing/2014/main" id="{10C17F9B-2CB8-4309-9C7C-6A47836A5057}"/>
              </a:ext>
            </a:extLst>
          </p:cNvPr>
          <p:cNvGrpSpPr/>
          <p:nvPr/>
        </p:nvGrpSpPr>
        <p:grpSpPr>
          <a:xfrm>
            <a:off x="1495424" y="1690688"/>
            <a:ext cx="2540724" cy="1869723"/>
            <a:chOff x="0" y="0"/>
            <a:chExt cx="2890871" cy="2233360"/>
          </a:xfrm>
        </p:grpSpPr>
        <p:sp>
          <p:nvSpPr>
            <p:cNvPr id="48" name="Shape 294">
              <a:extLst>
                <a:ext uri="{FF2B5EF4-FFF2-40B4-BE49-F238E27FC236}">
                  <a16:creationId xmlns:a16="http://schemas.microsoft.com/office/drawing/2014/main" id="{7AD90042-6305-47A4-8EB5-8420AF3B961F}"/>
                </a:ext>
              </a:extLst>
            </p:cNvPr>
            <p:cNvSpPr/>
            <p:nvPr/>
          </p:nvSpPr>
          <p:spPr>
            <a:xfrm>
              <a:off x="0" y="0"/>
              <a:ext cx="2890871" cy="37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dirty="0"/>
                <a:t>Misconfigured SQL Servers</a:t>
              </a:r>
            </a:p>
          </p:txBody>
        </p:sp>
        <p:pic>
          <p:nvPicPr>
            <p:cNvPr id="49" name="image11.png">
              <a:extLst>
                <a:ext uri="{FF2B5EF4-FFF2-40B4-BE49-F238E27FC236}">
                  <a16:creationId xmlns:a16="http://schemas.microsoft.com/office/drawing/2014/main" id="{91932923-6380-4A02-9A32-27F0CF6F0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95336" y="366194"/>
              <a:ext cx="1800479" cy="18671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" name="Group 299">
            <a:extLst>
              <a:ext uri="{FF2B5EF4-FFF2-40B4-BE49-F238E27FC236}">
                <a16:creationId xmlns:a16="http://schemas.microsoft.com/office/drawing/2014/main" id="{4767E10D-72A2-440C-B4C9-F21A6EDBE2AA}"/>
              </a:ext>
            </a:extLst>
          </p:cNvPr>
          <p:cNvGrpSpPr/>
          <p:nvPr/>
        </p:nvGrpSpPr>
        <p:grpSpPr>
          <a:xfrm>
            <a:off x="5160643" y="2315783"/>
            <a:ext cx="1397354" cy="2693744"/>
            <a:chOff x="-1" y="-1"/>
            <a:chExt cx="1589929" cy="3217644"/>
          </a:xfrm>
        </p:grpSpPr>
        <p:pic>
          <p:nvPicPr>
            <p:cNvPr id="51" name="image12.png">
              <a:extLst>
                <a:ext uri="{FF2B5EF4-FFF2-40B4-BE49-F238E27FC236}">
                  <a16:creationId xmlns:a16="http://schemas.microsoft.com/office/drawing/2014/main" id="{EC1A1694-7668-4FEB-9635-4B179C8C5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448791"/>
              <a:ext cx="1589929" cy="2768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Shape 298">
              <a:extLst>
                <a:ext uri="{FF2B5EF4-FFF2-40B4-BE49-F238E27FC236}">
                  <a16:creationId xmlns:a16="http://schemas.microsoft.com/office/drawing/2014/main" id="{73F2FD06-953F-436E-96F0-9E3FA8DBF7E2}"/>
                </a:ext>
              </a:extLst>
            </p:cNvPr>
            <p:cNvSpPr/>
            <p:nvPr/>
          </p:nvSpPr>
          <p:spPr>
            <a:xfrm>
              <a:off x="19750" y="-1"/>
              <a:ext cx="148935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t>Consolidation</a:t>
              </a:r>
            </a:p>
          </p:txBody>
        </p:sp>
      </p:grpSp>
      <p:grpSp>
        <p:nvGrpSpPr>
          <p:cNvPr id="53" name="Group 302">
            <a:extLst>
              <a:ext uri="{FF2B5EF4-FFF2-40B4-BE49-F238E27FC236}">
                <a16:creationId xmlns:a16="http://schemas.microsoft.com/office/drawing/2014/main" id="{D5CA21F1-F815-405E-952F-A3ABAE2F111A}"/>
              </a:ext>
            </a:extLst>
          </p:cNvPr>
          <p:cNvGrpSpPr/>
          <p:nvPr/>
        </p:nvGrpSpPr>
        <p:grpSpPr>
          <a:xfrm>
            <a:off x="7960813" y="1601017"/>
            <a:ext cx="2135467" cy="1408665"/>
            <a:chOff x="0" y="0"/>
            <a:chExt cx="2429764" cy="1682632"/>
          </a:xfrm>
        </p:grpSpPr>
        <p:sp>
          <p:nvSpPr>
            <p:cNvPr id="54" name="Shape 300">
              <a:extLst>
                <a:ext uri="{FF2B5EF4-FFF2-40B4-BE49-F238E27FC236}">
                  <a16:creationId xmlns:a16="http://schemas.microsoft.com/office/drawing/2014/main" id="{8F04C25B-EEB5-461F-AD3E-C387C2566A4E}"/>
                </a:ext>
              </a:extLst>
            </p:cNvPr>
            <p:cNvSpPr/>
            <p:nvPr/>
          </p:nvSpPr>
          <p:spPr>
            <a:xfrm>
              <a:off x="0" y="0"/>
              <a:ext cx="2429764" cy="370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t>Change in HA Strategy</a:t>
              </a:r>
            </a:p>
          </p:txBody>
        </p:sp>
        <p:pic>
          <p:nvPicPr>
            <p:cNvPr id="55" name="image13.png">
              <a:extLst>
                <a:ext uri="{FF2B5EF4-FFF2-40B4-BE49-F238E27FC236}">
                  <a16:creationId xmlns:a16="http://schemas.microsoft.com/office/drawing/2014/main" id="{A9776FC2-AAD3-454C-A45C-A1E2AE5F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99775" y="444205"/>
              <a:ext cx="1390848" cy="1238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" name="Group 306">
            <a:extLst>
              <a:ext uri="{FF2B5EF4-FFF2-40B4-BE49-F238E27FC236}">
                <a16:creationId xmlns:a16="http://schemas.microsoft.com/office/drawing/2014/main" id="{7D0B5DF5-EBE8-462D-A21C-4FA59603E30B}"/>
              </a:ext>
            </a:extLst>
          </p:cNvPr>
          <p:cNvGrpSpPr/>
          <p:nvPr/>
        </p:nvGrpSpPr>
        <p:grpSpPr>
          <a:xfrm>
            <a:off x="7848033" y="4170571"/>
            <a:ext cx="2915667" cy="1590423"/>
            <a:chOff x="0" y="-1"/>
            <a:chExt cx="3317487" cy="1899742"/>
          </a:xfrm>
        </p:grpSpPr>
        <p:pic>
          <p:nvPicPr>
            <p:cNvPr id="57" name="image14.png">
              <a:extLst>
                <a:ext uri="{FF2B5EF4-FFF2-40B4-BE49-F238E27FC236}">
                  <a16:creationId xmlns:a16="http://schemas.microsoft.com/office/drawing/2014/main" id="{52A2A1C7-5798-4452-9566-97B05E230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7480" y="368057"/>
              <a:ext cx="2316051" cy="1400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" name="Shape 304">
              <a:extLst>
                <a:ext uri="{FF2B5EF4-FFF2-40B4-BE49-F238E27FC236}">
                  <a16:creationId xmlns:a16="http://schemas.microsoft.com/office/drawing/2014/main" id="{41F48650-6A43-4940-A6D7-0B9326FA5D67}"/>
                </a:ext>
              </a:extLst>
            </p:cNvPr>
            <p:cNvSpPr/>
            <p:nvPr/>
          </p:nvSpPr>
          <p:spPr>
            <a:xfrm>
              <a:off x="550188" y="-1"/>
              <a:ext cx="193383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t>Platform Changes</a:t>
              </a:r>
            </a:p>
          </p:txBody>
        </p:sp>
        <p:sp>
          <p:nvSpPr>
            <p:cNvPr id="59" name="Shape 305">
              <a:extLst>
                <a:ext uri="{FF2B5EF4-FFF2-40B4-BE49-F238E27FC236}">
                  <a16:creationId xmlns:a16="http://schemas.microsoft.com/office/drawing/2014/main" id="{32B04DE4-EB37-4A62-84A1-1A6288FB16EF}"/>
                </a:ext>
              </a:extLst>
            </p:cNvPr>
            <p:cNvSpPr/>
            <p:nvPr/>
          </p:nvSpPr>
          <p:spPr>
            <a:xfrm>
              <a:off x="0" y="1630502"/>
              <a:ext cx="3317487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t>SQL Server, OS, hardware, virtualization, Azure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98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Migrations</a:t>
            </a:r>
          </a:p>
        </p:txBody>
      </p:sp>
      <p:pic>
        <p:nvPicPr>
          <p:cNvPr id="8" name="Picture 8" descr="Cómo crear máquinas virtuales en &lt;strong&gt;VMWare&lt;/strong&gt; Player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739" y="2152650"/>
            <a:ext cx="1645606" cy="1031971"/>
          </a:xfrm>
          <a:prstGeom prst="rect">
            <a:avLst/>
          </a:prstGeom>
        </p:spPr>
      </p:pic>
      <p:grpSp>
        <p:nvGrpSpPr>
          <p:cNvPr id="7" name="Group 299">
            <a:extLst/>
          </p:cNvPr>
          <p:cNvGrpSpPr/>
          <p:nvPr/>
        </p:nvGrpSpPr>
        <p:grpSpPr>
          <a:xfrm>
            <a:off x="5162550" y="1653576"/>
            <a:ext cx="1397354" cy="2693744"/>
            <a:chOff x="-1" y="-1"/>
            <a:chExt cx="1589929" cy="3217644"/>
          </a:xfrm>
        </p:grpSpPr>
        <p:pic>
          <p:nvPicPr>
            <p:cNvPr id="5" name="image12.png">
              <a:extLst/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448791"/>
              <a:ext cx="1589929" cy="2768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Shape 298">
              <a:extLst/>
            </p:cNvPr>
            <p:cNvSpPr/>
            <p:nvPr/>
          </p:nvSpPr>
          <p:spPr>
            <a:xfrm>
              <a:off x="19750" y="-1"/>
              <a:ext cx="148935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t>Consolidation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1475" y="165357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Virtualization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9675" y="400113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Hybrid </a:t>
            </a:r>
          </a:p>
        </p:txBody>
      </p:sp>
      <p:pic>
        <p:nvPicPr>
          <p:cNvPr id="14" name="Picture 14" descr="Sharenet Archives - Vakblo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243" y="3382706"/>
            <a:ext cx="2552701" cy="14890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24744" y="163919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Legacy Deployments</a:t>
            </a:r>
          </a:p>
        </p:txBody>
      </p:sp>
      <p:pic>
        <p:nvPicPr>
          <p:cNvPr id="17" name="Picture 17" descr="Gallery For &gt; &lt;strong&gt;Sharepoint 2007 Icon&lt;/strong&gt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625" y="2152650"/>
            <a:ext cx="2743200" cy="919716"/>
          </a:xfrm>
          <a:prstGeom prst="rect">
            <a:avLst/>
          </a:prstGeom>
        </p:spPr>
      </p:pic>
      <p:pic>
        <p:nvPicPr>
          <p:cNvPr id="1026" name="Picture 2" descr="Image result for sharepoint 2013 logo white background">
            <a:extLst>
              <a:ext uri="{FF2B5EF4-FFF2-40B4-BE49-F238E27FC236}">
                <a16:creationId xmlns:a16="http://schemas.microsoft.com/office/drawing/2014/main" id="{86753E73-6E4A-4C3B-B7EF-8F7D2B07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82" y="5286698"/>
            <a:ext cx="4460683" cy="9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9D93D9-3A07-4DED-AD1F-085FD946A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555" y="4689376"/>
            <a:ext cx="264832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4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Migrate?</a:t>
            </a:r>
          </a:p>
        </p:txBody>
      </p:sp>
    </p:spTree>
    <p:extLst>
      <p:ext uri="{BB962C8B-B14F-4D97-AF65-F5344CB8AC3E}">
        <p14:creationId xmlns:p14="http://schemas.microsoft.com/office/powerpoint/2010/main" val="35475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</Words>
  <Application>Microsoft Office PowerPoint</Application>
  <PresentationFormat>Widescreen</PresentationFormat>
  <Paragraphs>163</Paragraphs>
  <Slides>30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Segoe UI Light</vt:lpstr>
      <vt:lpstr>Segoe UI Semilight</vt:lpstr>
      <vt:lpstr>Office Theme</vt:lpstr>
      <vt:lpstr>PowerPoint Presentation</vt:lpstr>
      <vt:lpstr>PowerPoint Presentation</vt:lpstr>
      <vt:lpstr>Chrissy LeMaire</vt:lpstr>
      <vt:lpstr>Ronald Crisswell</vt:lpstr>
      <vt:lpstr>Agenda</vt:lpstr>
      <vt:lpstr>Why Migrate?</vt:lpstr>
      <vt:lpstr>SQL Server Migrations</vt:lpstr>
      <vt:lpstr>SharePoint Migrations</vt:lpstr>
      <vt:lpstr>What to Migrate?</vt:lpstr>
      <vt:lpstr>SQL Server Migrations</vt:lpstr>
      <vt:lpstr>SQL Server Migrations</vt:lpstr>
      <vt:lpstr>SharePoint Migrations</vt:lpstr>
      <vt:lpstr>Considerations</vt:lpstr>
      <vt:lpstr>SQL Server Migration Considerations</vt:lpstr>
      <vt:lpstr>SharePoint Migration Considerations</vt:lpstr>
      <vt:lpstr>Migration Methods</vt:lpstr>
      <vt:lpstr>SQL Server Migrations</vt:lpstr>
      <vt:lpstr>SQL Server Migrations</vt:lpstr>
      <vt:lpstr>SQL Server Migrations</vt:lpstr>
      <vt:lpstr>SQL Server Migrations</vt:lpstr>
      <vt:lpstr>Native SharePoint-Only Migrations</vt:lpstr>
      <vt:lpstr>SharePoint &amp; SQL Server Database Migrations</vt:lpstr>
      <vt:lpstr>SQL Server SharePoint Database Migrations</vt:lpstr>
      <vt:lpstr>Demo! (Kinda)</vt:lpstr>
      <vt:lpstr>The Most Common Migration</vt:lpstr>
      <vt:lpstr>The Ideal Migration</vt:lpstr>
      <vt:lpstr>Summary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</cp:revision>
  <dcterms:created xsi:type="dcterms:W3CDTF">2016-09-08T13:26:25Z</dcterms:created>
  <dcterms:modified xsi:type="dcterms:W3CDTF">2017-10-20T20:35:11Z</dcterms:modified>
</cp:coreProperties>
</file>